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1"/>
  </p:handoutMasterIdLst>
  <p:sldIdLst>
    <p:sldId id="275" r:id="rId2"/>
    <p:sldId id="276" r:id="rId3"/>
    <p:sldId id="272" r:id="rId4"/>
    <p:sldId id="277" r:id="rId5"/>
    <p:sldId id="278" r:id="rId6"/>
    <p:sldId id="261" r:id="rId7"/>
    <p:sldId id="264" r:id="rId8"/>
    <p:sldId id="279" r:id="rId9"/>
    <p:sldId id="265" r:id="rId10"/>
  </p:sldIdLst>
  <p:sldSz cx="12192000" cy="6858000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75B6"/>
    <a:srgbClr val="78B3B8"/>
    <a:srgbClr val="839DC2"/>
    <a:srgbClr val="0099FF"/>
    <a:srgbClr val="F3F8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07" autoAdjust="0"/>
    <p:restoredTop sz="94660"/>
  </p:normalViewPr>
  <p:slideViewPr>
    <p:cSldViewPr snapToGrid="0">
      <p:cViewPr>
        <p:scale>
          <a:sx n="120" d="100"/>
          <a:sy n="120" d="100"/>
        </p:scale>
        <p:origin x="590" y="44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B694C4-B2E6-4A0A-9FB9-07608BDA3078}" type="datetimeFigureOut">
              <a:rPr lang="ru-RU" smtClean="0"/>
              <a:t>02.12.2025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E664AF-6A65-4EE0-8C21-3359029D49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00183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0BC47-4369-420E-98FB-9F40B41F4D15}" type="datetimeFigureOut">
              <a:rPr lang="ru-RU" smtClean="0"/>
              <a:t>02.12.2025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EBC44-B4B5-426C-8A62-0B8A496F14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9498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0BC47-4369-420E-98FB-9F40B41F4D15}" type="datetimeFigureOut">
              <a:rPr lang="ru-RU" smtClean="0"/>
              <a:t>02.12.2025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EBC44-B4B5-426C-8A62-0B8A496F14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69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0BC47-4369-420E-98FB-9F40B41F4D15}" type="datetimeFigureOut">
              <a:rPr lang="ru-RU" smtClean="0"/>
              <a:t>02.12.2025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EBC44-B4B5-426C-8A62-0B8A496F14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4674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0BC47-4369-420E-98FB-9F40B41F4D15}" type="datetimeFigureOut">
              <a:rPr lang="ru-RU" smtClean="0"/>
              <a:t>02.12.2025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EBC44-B4B5-426C-8A62-0B8A496F14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647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0BC47-4369-420E-98FB-9F40B41F4D15}" type="datetimeFigureOut">
              <a:rPr lang="ru-RU" smtClean="0"/>
              <a:t>02.12.2025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EBC44-B4B5-426C-8A62-0B8A496F14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7904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0BC47-4369-420E-98FB-9F40B41F4D15}" type="datetimeFigureOut">
              <a:rPr lang="ru-RU" smtClean="0"/>
              <a:t>02.12.2025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EBC44-B4B5-426C-8A62-0B8A496F14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198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0BC47-4369-420E-98FB-9F40B41F4D15}" type="datetimeFigureOut">
              <a:rPr lang="ru-RU" smtClean="0"/>
              <a:t>02.12.2025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EBC44-B4B5-426C-8A62-0B8A496F14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1279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0BC47-4369-420E-98FB-9F40B41F4D15}" type="datetimeFigureOut">
              <a:rPr lang="ru-RU" smtClean="0"/>
              <a:t>02.12.2025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EBC44-B4B5-426C-8A62-0B8A496F14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8907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0BC47-4369-420E-98FB-9F40B41F4D15}" type="datetimeFigureOut">
              <a:rPr lang="ru-RU" smtClean="0"/>
              <a:t>02.12.2025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EBC44-B4B5-426C-8A62-0B8A496F14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2417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0BC47-4369-420E-98FB-9F40B41F4D15}" type="datetimeFigureOut">
              <a:rPr lang="ru-RU" smtClean="0"/>
              <a:t>02.12.2025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EBC44-B4B5-426C-8A62-0B8A496F14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759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0BC47-4369-420E-98FB-9F40B41F4D15}" type="datetimeFigureOut">
              <a:rPr lang="ru-RU" smtClean="0"/>
              <a:t>02.12.2025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EBC44-B4B5-426C-8A62-0B8A496F14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36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0BC47-4369-420E-98FB-9F40B41F4D15}" type="datetimeFigureOut">
              <a:rPr lang="ru-RU" smtClean="0"/>
              <a:t>02.12.2025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BEBC44-B4B5-426C-8A62-0B8A496F14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127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205740"/>
            <a:ext cx="4206240" cy="6389370"/>
          </a:xfrm>
          <a:prstGeom prst="rect">
            <a:avLst/>
          </a:prstGeom>
          <a:noFill/>
          <a:ln w="57150">
            <a:solidFill>
              <a:srgbClr val="78B3B8"/>
            </a:solidFill>
          </a:ln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8944610" y="265499"/>
            <a:ext cx="38633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 smtClean="0">
                <a:solidFill>
                  <a:schemeClr val="accent1">
                    <a:lumMod val="75000"/>
                  </a:schemeClr>
                </a:solidFill>
              </a:rPr>
              <a:t>Рекомендации для педагогов</a:t>
            </a:r>
            <a:endParaRPr lang="ru-RU" sz="28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498" y="3028791"/>
            <a:ext cx="4325816" cy="288387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8837" y="265499"/>
            <a:ext cx="121993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i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z="4000" b="1" i="0" normalizeH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ПРОФИЛАКТИКА </a:t>
            </a:r>
          </a:p>
          <a:p>
            <a:r>
              <a:rPr lang="ru-RU" sz="4000" b="1" i="0" normalizeH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ЭМОЦИОНАЛЬНОГО </a:t>
            </a:r>
          </a:p>
          <a:p>
            <a:r>
              <a:rPr lang="ru-RU" sz="4000" b="1" i="0" normalizeH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ВЫГОРАНИЯ ПЕДАГОГОВ</a:t>
            </a:r>
            <a:endParaRPr lang="ru-RU" sz="4000" b="1" i="0" normalizeH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17580" y="1979168"/>
            <a:ext cx="6485139" cy="5493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342265" algn="just">
              <a:spcBef>
                <a:spcPts val="600"/>
              </a:spcBef>
              <a:buClr>
                <a:schemeClr val="dk1"/>
              </a:buClr>
              <a:buSzPts val="1100"/>
            </a:pPr>
            <a:r>
              <a:rPr lang="ru-RU" sz="2400" b="1" i="1" dirty="0">
                <a:ea typeface="Century Gothic"/>
                <a:cs typeface="Century Gothic"/>
                <a:sym typeface="Century Gothic"/>
              </a:rPr>
              <a:t>Выгорание (burnout) </a:t>
            </a:r>
            <a:r>
              <a:rPr lang="ru-RU" sz="2400" dirty="0">
                <a:ea typeface="Century Gothic"/>
                <a:cs typeface="Century Gothic"/>
                <a:sym typeface="Century Gothic"/>
              </a:rPr>
              <a:t>характеризуется как специфическая дисфункция у представителей помогающих профессий, предположительно развивающаяся вследствие чрезмерных требований, предъявляемых к их энергии, силам и </a:t>
            </a:r>
            <a:r>
              <a:rPr lang="ru-RU" sz="2400" dirty="0" smtClean="0">
                <a:ea typeface="Century Gothic"/>
                <a:cs typeface="Century Gothic"/>
                <a:sym typeface="Century Gothic"/>
              </a:rPr>
              <a:t>ресурсам.</a:t>
            </a:r>
          </a:p>
          <a:p>
            <a:pPr lvl="0" indent="342265" algn="just">
              <a:spcBef>
                <a:spcPts val="600"/>
              </a:spcBef>
              <a:buClr>
                <a:schemeClr val="dk1"/>
              </a:buClr>
              <a:buSzPts val="1100"/>
            </a:pPr>
            <a:r>
              <a:rPr lang="ru-RU" sz="2400" b="1" i="1" dirty="0">
                <a:ea typeface="Century Gothic"/>
                <a:cs typeface="Century Gothic"/>
              </a:rPr>
              <a:t>Основные признаки выгорания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ea typeface="Century Gothic"/>
                <a:cs typeface="Century Gothic"/>
              </a:rPr>
              <a:t>Эмоциональное истощение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>
                <a:ea typeface="Century Gothic"/>
                <a:cs typeface="Century Gothic"/>
              </a:rPr>
              <a:t>Постоянное чувство </a:t>
            </a:r>
            <a:r>
              <a:rPr lang="ru-RU" sz="2400" dirty="0">
                <a:ea typeface="Century Gothic"/>
                <a:cs typeface="Century Gothic"/>
              </a:rPr>
              <a:t>усталости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>
                <a:ea typeface="Century Gothic"/>
                <a:cs typeface="Century Gothic"/>
              </a:rPr>
              <a:t>Снижение </a:t>
            </a:r>
            <a:r>
              <a:rPr lang="ru-RU" sz="2400" dirty="0">
                <a:ea typeface="Century Gothic"/>
                <a:cs typeface="Century Gothic"/>
              </a:rPr>
              <a:t>эмоциональной отзывчивости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>
                <a:ea typeface="Century Gothic"/>
                <a:cs typeface="Century Gothic"/>
              </a:rPr>
              <a:t>Разочарование </a:t>
            </a:r>
            <a:r>
              <a:rPr lang="ru-RU" sz="2400" dirty="0">
                <a:ea typeface="Century Gothic"/>
                <a:cs typeface="Century Gothic"/>
              </a:rPr>
              <a:t>в работе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>
                <a:ea typeface="Century Gothic"/>
                <a:cs typeface="Century Gothic"/>
              </a:rPr>
              <a:t>Ощущение </a:t>
            </a:r>
            <a:r>
              <a:rPr lang="ru-RU" sz="2400" dirty="0">
                <a:ea typeface="Century Gothic"/>
                <a:cs typeface="Century Gothic"/>
              </a:rPr>
              <a:t>опустошенности</a:t>
            </a:r>
          </a:p>
          <a:p>
            <a:pPr lvl="0" indent="342265" algn="just">
              <a:spcBef>
                <a:spcPts val="600"/>
              </a:spcBef>
              <a:buClr>
                <a:schemeClr val="dk1"/>
              </a:buClr>
              <a:buSzPts val="1100"/>
            </a:pPr>
            <a:r>
              <a:rPr lang="ru-RU" sz="2400" dirty="0" smtClean="0">
                <a:ea typeface="Century Gothic"/>
                <a:cs typeface="Century Gothic"/>
                <a:sym typeface="Century Gothic"/>
              </a:rPr>
              <a:t> </a:t>
            </a:r>
          </a:p>
          <a:p>
            <a:pPr lvl="0" indent="342265" algn="just">
              <a:spcBef>
                <a:spcPts val="600"/>
              </a:spcBef>
              <a:buClr>
                <a:schemeClr val="dk1"/>
              </a:buClr>
              <a:buSzPts val="1100"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600379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201676"/>
            <a:ext cx="4303776" cy="6389370"/>
          </a:xfrm>
          <a:prstGeom prst="rect">
            <a:avLst/>
          </a:prstGeom>
          <a:noFill/>
          <a:ln w="57150">
            <a:solidFill>
              <a:srgbClr val="78B3B8"/>
            </a:solidFill>
          </a:ln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105850" y="1656576"/>
            <a:ext cx="7240847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 smtClean="0">
              <a:cs typeface="Arial" panose="020B0604020202020204" pitchFamily="34" charset="0"/>
            </a:endParaRPr>
          </a:p>
          <a:p>
            <a:r>
              <a:rPr lang="ru-RU" sz="3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cs typeface="Arial" panose="020B0604020202020204" pitchFamily="34" charset="0"/>
              </a:rPr>
              <a:t>Факторы </a:t>
            </a:r>
            <a:r>
              <a:rPr lang="ru-RU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cs typeface="Arial" panose="020B0604020202020204" pitchFamily="34" charset="0"/>
              </a:rPr>
              <a:t>риска</a:t>
            </a:r>
            <a:endParaRPr lang="ru-RU" sz="3200" b="1" dirty="0" smtClean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cs typeface="Arial" panose="020B0604020202020204" pitchFamily="34" charset="0"/>
            </a:endParaRPr>
          </a:p>
          <a:p>
            <a:pPr marL="342900" indent="-342900">
              <a:tabLst>
                <a:tab pos="447675" algn="l"/>
              </a:tabLst>
            </a:pPr>
            <a:r>
              <a:rPr lang="ru-RU" sz="2000" dirty="0" smtClean="0">
                <a:cs typeface="Arial" panose="020B0604020202020204" pitchFamily="34" charset="0"/>
              </a:rPr>
              <a:t>-     д</a:t>
            </a:r>
            <a:r>
              <a:rPr lang="ru-RU" sz="2000" dirty="0" smtClean="0">
                <a:cs typeface="Arial" panose="020B0604020202020204" pitchFamily="34" charset="0"/>
              </a:rPr>
              <a:t>обросовестность </a:t>
            </a:r>
            <a:r>
              <a:rPr lang="ru-RU" sz="2000" dirty="0" smtClean="0">
                <a:cs typeface="Arial" panose="020B0604020202020204" pitchFamily="34" charset="0"/>
              </a:rPr>
              <a:t>переходит в перфекционизм</a:t>
            </a:r>
          </a:p>
          <a:p>
            <a:pPr marL="342900" indent="-342900">
              <a:buFontTx/>
              <a:buChar char="-"/>
              <a:tabLst>
                <a:tab pos="447675" algn="l"/>
              </a:tabLst>
            </a:pPr>
            <a:r>
              <a:rPr lang="ru-RU" sz="2000" dirty="0" smtClean="0">
                <a:cs typeface="Arial" panose="020B0604020202020204" pitchFamily="34" charset="0"/>
              </a:rPr>
              <a:t>стремление </a:t>
            </a:r>
            <a:r>
              <a:rPr lang="ru-RU" sz="2000" dirty="0" smtClean="0">
                <a:cs typeface="Arial" panose="020B0604020202020204" pitchFamily="34" charset="0"/>
              </a:rPr>
              <a:t>к первенству, желание быть замеченным </a:t>
            </a:r>
            <a:r>
              <a:rPr lang="ru-RU" sz="2000" dirty="0" smtClean="0">
                <a:cs typeface="Arial" panose="020B0604020202020204" pitchFamily="34" charset="0"/>
              </a:rPr>
              <a:t>превращаются </a:t>
            </a:r>
            <a:r>
              <a:rPr lang="ru-RU" sz="2000" dirty="0" smtClean="0">
                <a:cs typeface="Arial" panose="020B0604020202020204" pitchFamily="34" charset="0"/>
              </a:rPr>
              <a:t>в демонстративность</a:t>
            </a:r>
          </a:p>
          <a:p>
            <a:pPr marL="342900" indent="-342900">
              <a:buFontTx/>
              <a:buChar char="-"/>
              <a:tabLst>
                <a:tab pos="447675" algn="l"/>
              </a:tabLst>
            </a:pPr>
            <a:r>
              <a:rPr lang="ru-RU" sz="2000" dirty="0" smtClean="0">
                <a:cs typeface="Arial" panose="020B0604020202020204" pitchFamily="34" charset="0"/>
              </a:rPr>
              <a:t>впечатлительность </a:t>
            </a:r>
            <a:r>
              <a:rPr lang="ru-RU" sz="2000" dirty="0" smtClean="0">
                <a:cs typeface="Arial" panose="020B0604020202020204" pitchFamily="34" charset="0"/>
              </a:rPr>
              <a:t>и ранимость </a:t>
            </a:r>
            <a:r>
              <a:rPr lang="ru-RU" sz="2000" dirty="0" smtClean="0">
                <a:cs typeface="Arial" panose="020B0604020202020204" pitchFamily="34" charset="0"/>
              </a:rPr>
              <a:t>перетекают </a:t>
            </a:r>
            <a:r>
              <a:rPr lang="ru-RU" sz="2000" dirty="0" smtClean="0">
                <a:cs typeface="Arial" panose="020B0604020202020204" pitchFamily="34" charset="0"/>
              </a:rPr>
              <a:t>в крайнюю </a:t>
            </a:r>
            <a:r>
              <a:rPr lang="ru-RU" sz="2000" dirty="0" err="1" smtClean="0">
                <a:cs typeface="Arial" panose="020B0604020202020204" pitchFamily="34" charset="0"/>
              </a:rPr>
              <a:t>эмотивность</a:t>
            </a:r>
            <a:endParaRPr lang="ru-RU" sz="2000" dirty="0" smtClean="0"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endParaRPr lang="ru-RU" sz="2000" dirty="0">
              <a:cs typeface="Arial" panose="020B0604020202020204" pitchFamily="34" charset="0"/>
            </a:endParaRPr>
          </a:p>
          <a:p>
            <a:r>
              <a:rPr lang="ru-RU" sz="2000" b="1" dirty="0" smtClean="0">
                <a:solidFill>
                  <a:srgbClr val="0070C0"/>
                </a:solidFill>
                <a:cs typeface="Arial" panose="020B0604020202020204" pitchFamily="34" charset="0"/>
              </a:rPr>
              <a:t>Личностные факторы риска:</a:t>
            </a:r>
            <a:endParaRPr lang="ru-RU" sz="2000" b="1" dirty="0" smtClean="0">
              <a:solidFill>
                <a:srgbClr val="0070C0"/>
              </a:solidFill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ru-RU" sz="2000" dirty="0" smtClean="0">
                <a:cs typeface="Arial" panose="020B0604020202020204" pitchFamily="34" charset="0"/>
              </a:rPr>
              <a:t>реактивность</a:t>
            </a:r>
            <a:endParaRPr lang="ru-RU" sz="2000" dirty="0"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ru-RU" sz="2000" dirty="0">
                <a:cs typeface="Arial" panose="020B0604020202020204" pitchFamily="34" charset="0"/>
              </a:rPr>
              <a:t>склонность к </a:t>
            </a:r>
            <a:r>
              <a:rPr lang="ru-RU" sz="2000" dirty="0" err="1" smtClean="0">
                <a:cs typeface="Arial" panose="020B0604020202020204" pitchFamily="34" charset="0"/>
              </a:rPr>
              <a:t>интраверсии</a:t>
            </a:r>
            <a:endParaRPr lang="ru-RU" sz="2000" dirty="0"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ru-RU" sz="2000" dirty="0">
                <a:cs typeface="Arial" panose="020B0604020202020204" pitchFamily="34" charset="0"/>
              </a:rPr>
              <a:t>низкая или чрезмерно высокая </a:t>
            </a:r>
            <a:r>
              <a:rPr lang="ru-RU" sz="2000" dirty="0" err="1" smtClean="0">
                <a:cs typeface="Arial" panose="020B0604020202020204" pitchFamily="34" charset="0"/>
              </a:rPr>
              <a:t>эмпатия</a:t>
            </a:r>
            <a:endParaRPr lang="ru-RU" sz="2000" dirty="0"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ru-RU" sz="2000" dirty="0">
                <a:cs typeface="Arial" panose="020B0604020202020204" pitchFamily="34" charset="0"/>
              </a:rPr>
              <a:t>авторитарность и жесткость по </a:t>
            </a:r>
            <a:r>
              <a:rPr lang="ru-RU" sz="2000" dirty="0" smtClean="0">
                <a:cs typeface="Arial" panose="020B0604020202020204" pitchFamily="34" charset="0"/>
              </a:rPr>
              <a:t>отношению </a:t>
            </a:r>
            <a:r>
              <a:rPr lang="ru-RU" sz="2000" dirty="0">
                <a:cs typeface="Arial" panose="020B0604020202020204" pitchFamily="34" charset="0"/>
              </a:rPr>
              <a:t>к </a:t>
            </a:r>
            <a:r>
              <a:rPr lang="ru-RU" sz="2000" dirty="0" smtClean="0">
                <a:cs typeface="Arial" panose="020B0604020202020204" pitchFamily="34" charset="0"/>
              </a:rPr>
              <a:t>другим</a:t>
            </a:r>
            <a:endParaRPr lang="ru-RU" sz="2000" dirty="0"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ru-RU" sz="2000" dirty="0">
                <a:cs typeface="Arial" panose="020B0604020202020204" pitchFamily="34" charset="0"/>
              </a:rPr>
              <a:t>низкий уровень самооценки и </a:t>
            </a:r>
            <a:r>
              <a:rPr lang="ru-RU" sz="2000" dirty="0" smtClean="0">
                <a:cs typeface="Arial" panose="020B0604020202020204" pitchFamily="34" charset="0"/>
              </a:rPr>
              <a:t>самоуважения</a:t>
            </a:r>
            <a:endParaRPr lang="ru-RU" sz="2000" dirty="0">
              <a:cs typeface="Arial" panose="020B0604020202020204" pitchFamily="34" charset="0"/>
            </a:endParaRPr>
          </a:p>
          <a:p>
            <a:endParaRPr lang="ru-RU" sz="2000" dirty="0"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8392" y="710546"/>
            <a:ext cx="3874843" cy="7201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endParaRPr lang="ru-RU" sz="1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ru-RU" sz="1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ru-RU" sz="1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ru-RU" sz="1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ru-RU" sz="1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ru-RU" sz="1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ru-RU" sz="1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ru-RU" sz="1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086" y="3147186"/>
            <a:ext cx="4419333" cy="294592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077137" y="303190"/>
            <a:ext cx="693343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>
                <a:cs typeface="Arial" panose="020B0604020202020204" pitchFamily="34" charset="0"/>
              </a:rPr>
              <a:t>Считается, что выгоранию наиболее подвержены </a:t>
            </a:r>
            <a:r>
              <a:rPr lang="ru-RU" sz="2000" b="1" i="1" dirty="0" smtClean="0">
                <a:cs typeface="Arial" panose="020B0604020202020204" pitchFamily="34" charset="0"/>
              </a:rPr>
              <a:t>педагоги-трудоголики</a:t>
            </a:r>
            <a:r>
              <a:rPr lang="ru-RU" sz="2000" b="1" i="1" dirty="0">
                <a:cs typeface="Arial" panose="020B0604020202020204" pitchFamily="34" charset="0"/>
              </a:rPr>
              <a:t>, которые решили посвятить жизнь карьере, постоянно работают без отдыха, закрывая глаза на свои личные интересы и потребности за пределами школы.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2078" y="303190"/>
            <a:ext cx="56919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normalizeH="1" baseline="200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С кем может случиться</a:t>
            </a:r>
            <a:endParaRPr lang="ru-RU" sz="7200" b="1" normalizeH="1" baseline="200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08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1816" y="678034"/>
            <a:ext cx="3874843" cy="7201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r>
              <a:rPr lang="ru-RU" sz="1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выгорание</a:t>
            </a:r>
            <a:r>
              <a:rPr lang="ru-RU" sz="1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выгорание</a:t>
            </a:r>
            <a:endParaRPr lang="ru-RU" sz="1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ru-RU" sz="1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ru-RU" sz="1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ru-RU" sz="1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ru-RU" sz="1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ru-RU" sz="1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ru-RU" sz="1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ru-RU" sz="1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205740"/>
            <a:ext cx="4255008" cy="6389370"/>
          </a:xfrm>
          <a:prstGeom prst="rect">
            <a:avLst/>
          </a:prstGeom>
          <a:noFill/>
          <a:ln w="57150">
            <a:solidFill>
              <a:srgbClr val="78B3B8"/>
            </a:solidFill>
          </a:ln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119746" y="357737"/>
            <a:ext cx="6895532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rgbClr val="0070C0"/>
                </a:solidFill>
                <a:cs typeface="Arial" panose="020B0604020202020204" pitchFamily="34" charset="0"/>
              </a:rPr>
              <a:t>Статусно</a:t>
            </a:r>
            <a:r>
              <a:rPr lang="ru-RU" b="1" dirty="0" smtClean="0">
                <a:solidFill>
                  <a:srgbClr val="0070C0"/>
                </a:solidFill>
                <a:cs typeface="Arial" panose="020B0604020202020204" pitchFamily="34" charset="0"/>
              </a:rPr>
              <a:t>-ролевые </a:t>
            </a:r>
            <a:r>
              <a:rPr lang="ru-RU" b="1" dirty="0">
                <a:solidFill>
                  <a:srgbClr val="0070C0"/>
                </a:solidFill>
                <a:cs typeface="Arial" panose="020B0604020202020204" pitchFamily="34" charset="0"/>
              </a:rPr>
              <a:t>факторы риска:</a:t>
            </a:r>
          </a:p>
          <a:p>
            <a:pPr marL="342900" indent="-342900">
              <a:buFontTx/>
              <a:buChar char="-"/>
            </a:pPr>
            <a:r>
              <a:rPr lang="ru-RU" dirty="0">
                <a:cs typeface="Arial" panose="020B0604020202020204" pitchFamily="34" charset="0"/>
              </a:rPr>
              <a:t>ролевой конфликт или неопределенность (например, конфликт между профессиональной и семейной ролями</a:t>
            </a:r>
            <a:r>
              <a:rPr lang="ru-RU" dirty="0" smtClean="0">
                <a:cs typeface="Arial" panose="020B0604020202020204" pitchFamily="34" charset="0"/>
              </a:rPr>
              <a:t>)</a:t>
            </a:r>
            <a:endParaRPr lang="ru-RU" dirty="0"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ru-RU" dirty="0">
                <a:cs typeface="Arial" panose="020B0604020202020204" pitchFamily="34" charset="0"/>
              </a:rPr>
              <a:t>неудовлетворенность карьерным и личностным </a:t>
            </a:r>
            <a:r>
              <a:rPr lang="ru-RU" dirty="0" smtClean="0">
                <a:cs typeface="Arial" panose="020B0604020202020204" pitchFamily="34" charset="0"/>
              </a:rPr>
              <a:t>ростом, </a:t>
            </a:r>
            <a:r>
              <a:rPr lang="ru-RU" dirty="0" err="1" smtClean="0">
                <a:cs typeface="Arial" panose="020B0604020202020204" pitchFamily="34" charset="0"/>
              </a:rPr>
              <a:t>самоактуализацией</a:t>
            </a:r>
            <a:r>
              <a:rPr lang="ru-RU" dirty="0" smtClean="0">
                <a:cs typeface="Arial" panose="020B0604020202020204" pitchFamily="34" charset="0"/>
              </a:rPr>
              <a:t>)</a:t>
            </a:r>
            <a:endParaRPr lang="ru-RU" dirty="0"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ru-RU" dirty="0">
                <a:cs typeface="Arial" panose="020B0604020202020204" pitchFamily="34" charset="0"/>
              </a:rPr>
              <a:t>ролевые поведенческие установки, ограничивающие </a:t>
            </a:r>
            <a:r>
              <a:rPr lang="ru-RU" dirty="0" smtClean="0">
                <a:cs typeface="Arial" panose="020B0604020202020204" pitchFamily="34" charset="0"/>
              </a:rPr>
              <a:t>креативность</a:t>
            </a:r>
            <a:endParaRPr lang="ru-RU" dirty="0"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ru-RU" dirty="0">
                <a:cs typeface="Arial" panose="020B0604020202020204" pitchFamily="34" charset="0"/>
              </a:rPr>
              <a:t>отсутствие признания со стороны детей, родителей, коллег</a:t>
            </a:r>
          </a:p>
          <a:p>
            <a:endParaRPr lang="ru-RU" b="1" dirty="0" smtClean="0">
              <a:solidFill>
                <a:srgbClr val="0070C0"/>
              </a:solidFill>
              <a:cs typeface="Arial" panose="020B0604020202020204" pitchFamily="34" charset="0"/>
            </a:endParaRPr>
          </a:p>
          <a:p>
            <a:r>
              <a:rPr lang="ru-RU" b="1" dirty="0" smtClean="0">
                <a:solidFill>
                  <a:srgbClr val="0070C0"/>
                </a:solidFill>
                <a:cs typeface="Arial" panose="020B0604020202020204" pitchFamily="34" charset="0"/>
              </a:rPr>
              <a:t>Профессионально-организационные </a:t>
            </a:r>
          </a:p>
          <a:p>
            <a:r>
              <a:rPr lang="ru-RU" b="1" dirty="0" smtClean="0">
                <a:solidFill>
                  <a:srgbClr val="0070C0"/>
                </a:solidFill>
                <a:cs typeface="Arial" panose="020B0604020202020204" pitchFamily="34" charset="0"/>
              </a:rPr>
              <a:t>или корпоративные </a:t>
            </a:r>
            <a:r>
              <a:rPr lang="ru-RU" b="1" dirty="0">
                <a:solidFill>
                  <a:srgbClr val="0070C0"/>
                </a:solidFill>
                <a:cs typeface="Arial" panose="020B0604020202020204" pitchFamily="34" charset="0"/>
              </a:rPr>
              <a:t>факторы риска:</a:t>
            </a:r>
          </a:p>
          <a:p>
            <a:pPr marL="342900" indent="-342900">
              <a:buFontTx/>
              <a:buChar char="-"/>
            </a:pPr>
            <a:r>
              <a:rPr lang="ru-RU" dirty="0">
                <a:cs typeface="Arial" panose="020B0604020202020204" pitchFamily="34" charset="0"/>
              </a:rPr>
              <a:t>отсутствие четкой организации и планирования образовательного </a:t>
            </a:r>
            <a:r>
              <a:rPr lang="ru-RU" dirty="0" smtClean="0">
                <a:cs typeface="Arial" panose="020B0604020202020204" pitchFamily="34" charset="0"/>
              </a:rPr>
              <a:t>процесса</a:t>
            </a:r>
            <a:endParaRPr lang="ru-RU" dirty="0"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ru-RU" dirty="0">
                <a:cs typeface="Arial" panose="020B0604020202020204" pitchFamily="34" charset="0"/>
              </a:rPr>
              <a:t>отсутствие возможности делегировать </a:t>
            </a:r>
            <a:r>
              <a:rPr lang="ru-RU" dirty="0" smtClean="0">
                <a:cs typeface="Arial" panose="020B0604020202020204" pitchFamily="34" charset="0"/>
              </a:rPr>
              <a:t>решение </a:t>
            </a:r>
            <a:r>
              <a:rPr lang="ru-RU" dirty="0">
                <a:cs typeface="Arial" panose="020B0604020202020204" pitchFamily="34" charset="0"/>
              </a:rPr>
              <a:t>непосильных задач, монотонность </a:t>
            </a:r>
            <a:r>
              <a:rPr lang="ru-RU" dirty="0" smtClean="0">
                <a:cs typeface="Arial" panose="020B0604020202020204" pitchFamily="34" charset="0"/>
              </a:rPr>
              <a:t>работы</a:t>
            </a:r>
            <a:endParaRPr lang="ru-RU" dirty="0"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ru-RU" dirty="0">
                <a:cs typeface="Arial" panose="020B0604020202020204" pitchFamily="34" charset="0"/>
              </a:rPr>
              <a:t>несоответствие между вложенными в карьеру ресурсами и профессиональным </a:t>
            </a:r>
            <a:r>
              <a:rPr lang="ru-RU" dirty="0" smtClean="0">
                <a:cs typeface="Arial" panose="020B0604020202020204" pitchFamily="34" charset="0"/>
              </a:rPr>
              <a:t>признанием</a:t>
            </a:r>
            <a:endParaRPr lang="ru-RU" dirty="0"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ru-RU" dirty="0">
                <a:cs typeface="Arial" panose="020B0604020202020204" pitchFamily="34" charset="0"/>
              </a:rPr>
              <a:t>негативные или холодные отношения с коллегами и недостаточная поддержка с их </a:t>
            </a:r>
            <a:r>
              <a:rPr lang="ru-RU" dirty="0" smtClean="0">
                <a:cs typeface="Arial" panose="020B0604020202020204" pitchFamily="34" charset="0"/>
              </a:rPr>
              <a:t>стороны</a:t>
            </a:r>
            <a:endParaRPr lang="ru-RU" dirty="0"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ru-RU" dirty="0">
                <a:cs typeface="Arial" panose="020B0604020202020204" pitchFamily="34" charset="0"/>
              </a:rPr>
              <a:t>конфликты, </a:t>
            </a:r>
            <a:r>
              <a:rPr lang="ru-RU" dirty="0" smtClean="0">
                <a:cs typeface="Arial" panose="020B0604020202020204" pitchFamily="34" charset="0"/>
              </a:rPr>
              <a:t>конкуренция</a:t>
            </a:r>
            <a:endParaRPr lang="ru-RU" dirty="0"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ru-RU" dirty="0">
                <a:cs typeface="Arial" panose="020B0604020202020204" pitchFamily="34" charset="0"/>
              </a:rPr>
              <a:t>дефицит административной, профессиональной и социальной поддержки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34" y="3259860"/>
            <a:ext cx="4398636" cy="293044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11737" y="357737"/>
            <a:ext cx="569190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normalizeH="1" baseline="20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С </a:t>
            </a:r>
            <a:r>
              <a:rPr lang="ru-RU" sz="6600" b="1" normalizeH="1" baseline="200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кем может </a:t>
            </a:r>
            <a:r>
              <a:rPr lang="ru-RU" sz="6600" b="1" normalizeH="1" baseline="20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случиться</a:t>
            </a:r>
            <a:endParaRPr lang="ru-RU" sz="6600" b="1" normalizeH="1" baseline="200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805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205740"/>
            <a:ext cx="3775456" cy="6389370"/>
          </a:xfrm>
          <a:prstGeom prst="rect">
            <a:avLst/>
          </a:prstGeom>
          <a:noFill/>
          <a:ln w="57150">
            <a:solidFill>
              <a:srgbClr val="78B3B8"/>
            </a:solidFill>
          </a:ln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810912" y="316850"/>
            <a:ext cx="76626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4800" i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z="5400" b="1" i="0" normalizeH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СИМПТОМЫ ВЫГОРАНИЯ</a:t>
            </a:r>
            <a:endParaRPr lang="ru-RU" sz="5400" b="1" i="0" normalizeH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36699" y="2050852"/>
            <a:ext cx="687377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  <a:cs typeface="Arial" panose="020B0604020202020204" pitchFamily="34" charset="0"/>
              </a:rPr>
              <a:t>Социально-поведенческие признаки:</a:t>
            </a:r>
          </a:p>
          <a:p>
            <a:endParaRPr lang="ru-RU" sz="1600" b="1" dirty="0">
              <a:solidFill>
                <a:srgbClr val="0070C0"/>
              </a:solidFill>
              <a:cs typeface="Arial" panose="020B0604020202020204" pitchFamily="34" charset="0"/>
            </a:endParaRPr>
          </a:p>
          <a:p>
            <a:pPr marL="342900" lvl="0" indent="-342900">
              <a:buFontTx/>
              <a:buChar char="-"/>
            </a:pPr>
            <a:r>
              <a:rPr lang="ru-RU" sz="2000" dirty="0" smtClean="0"/>
              <a:t>желание </a:t>
            </a:r>
            <a:r>
              <a:rPr lang="ru-RU" sz="2000" dirty="0"/>
              <a:t>убежать от всех или обида на всех, как </a:t>
            </a:r>
            <a:r>
              <a:rPr lang="ru-RU" sz="2000" dirty="0" smtClean="0"/>
              <a:t>следствие - </a:t>
            </a:r>
            <a:r>
              <a:rPr lang="ru-RU" sz="2000" dirty="0"/>
              <a:t>стремление к изоляции, минимум общения с </a:t>
            </a:r>
            <a:r>
              <a:rPr lang="ru-RU" sz="2000" dirty="0" smtClean="0"/>
              <a:t>окружающими </a:t>
            </a:r>
          </a:p>
          <a:p>
            <a:pPr marL="342900" lvl="0" indent="-342900">
              <a:buFontTx/>
              <a:buChar char="-"/>
            </a:pPr>
            <a:r>
              <a:rPr lang="ru-RU" sz="2000" dirty="0" smtClean="0"/>
              <a:t>уклонение </a:t>
            </a:r>
            <a:r>
              <a:rPr lang="ru-RU" sz="2000" dirty="0"/>
              <a:t>от ответственности, неисполнение обязанностей, </a:t>
            </a:r>
            <a:r>
              <a:rPr lang="ru-RU" sz="2000" dirty="0" smtClean="0"/>
              <a:t>лень, </a:t>
            </a:r>
            <a:r>
              <a:rPr lang="ru-RU" sz="2000" dirty="0" err="1" smtClean="0"/>
              <a:t>прокрастинация</a:t>
            </a:r>
            <a:endParaRPr lang="ru-RU" sz="2000" dirty="0" smtClean="0"/>
          </a:p>
          <a:p>
            <a:pPr marL="342900" lvl="0" indent="-342900">
              <a:buFontTx/>
              <a:buChar char="-"/>
            </a:pPr>
            <a:r>
              <a:rPr lang="ru-RU" sz="2000" dirty="0" smtClean="0"/>
              <a:t>обвинение </a:t>
            </a:r>
            <a:r>
              <a:rPr lang="ru-RU" sz="2000" dirty="0"/>
              <a:t>окружающих в собственных бедах, обиды, </a:t>
            </a:r>
            <a:r>
              <a:rPr lang="ru-RU" sz="2000" dirty="0" smtClean="0"/>
              <a:t>раздражение </a:t>
            </a:r>
          </a:p>
          <a:p>
            <a:pPr marL="342900" lvl="0" indent="-342900">
              <a:buFontTx/>
              <a:buChar char="-"/>
            </a:pPr>
            <a:r>
              <a:rPr lang="ru-RU" sz="2000" dirty="0" smtClean="0"/>
              <a:t>зависть</a:t>
            </a:r>
            <a:r>
              <a:rPr lang="ru-RU" sz="2000" dirty="0"/>
              <a:t>, жалобы, что кому-то </a:t>
            </a:r>
            <a:r>
              <a:rPr lang="ru-RU" sz="2000" dirty="0" smtClean="0"/>
              <a:t>везет </a:t>
            </a:r>
            <a:r>
              <a:rPr lang="ru-RU" sz="2000" dirty="0"/>
              <a:t>в </a:t>
            </a:r>
            <a:r>
              <a:rPr lang="ru-RU" sz="2000" dirty="0" smtClean="0"/>
              <a:t>жизни </a:t>
            </a:r>
            <a:r>
              <a:rPr lang="ru-RU" sz="2000" dirty="0" smtClean="0"/>
              <a:t>больше</a:t>
            </a:r>
            <a:endParaRPr lang="ru-RU" sz="2000" dirty="0"/>
          </a:p>
          <a:p>
            <a:pPr marL="342900" lvl="0" indent="-342900">
              <a:buFontTx/>
              <a:buChar char="-"/>
            </a:pPr>
            <a:r>
              <a:rPr lang="ru-RU" sz="2000" dirty="0" smtClean="0"/>
              <a:t>жалобы </a:t>
            </a:r>
            <a:r>
              <a:rPr lang="ru-RU" sz="2000" dirty="0"/>
              <a:t>на свою жизнь и на то, что приходится много </a:t>
            </a:r>
            <a:r>
              <a:rPr lang="ru-RU" sz="2000" dirty="0" smtClean="0"/>
              <a:t>работать;</a:t>
            </a:r>
          </a:p>
          <a:p>
            <a:pPr marL="342900" lvl="0" indent="-342900">
              <a:buFontTx/>
              <a:buChar char="-"/>
            </a:pPr>
            <a:r>
              <a:rPr lang="ru-RU" sz="2000" dirty="0" smtClean="0"/>
              <a:t>пессимизм</a:t>
            </a:r>
            <a:r>
              <a:rPr lang="ru-RU" sz="2000" dirty="0"/>
              <a:t>, </a:t>
            </a:r>
            <a:r>
              <a:rPr lang="ru-RU" sz="2000" dirty="0" smtClean="0"/>
              <a:t>негативное </a:t>
            </a:r>
            <a:r>
              <a:rPr lang="ru-RU" sz="2000" dirty="0"/>
              <a:t>видится во </a:t>
            </a:r>
            <a:r>
              <a:rPr lang="ru-RU" sz="2000" dirty="0" smtClean="0"/>
              <a:t>всем</a:t>
            </a:r>
          </a:p>
          <a:p>
            <a:pPr marL="342900" lvl="0" indent="-342900">
              <a:buFontTx/>
              <a:buChar char="-"/>
            </a:pPr>
            <a:endParaRPr lang="ru-RU" sz="2000" dirty="0"/>
          </a:p>
          <a:p>
            <a:pPr marL="342900" lvl="0" indent="-342900">
              <a:buFontTx/>
              <a:buChar char="-"/>
            </a:pPr>
            <a:endParaRPr lang="ru-RU" sz="2000" dirty="0"/>
          </a:p>
          <a:p>
            <a:endParaRPr lang="ru-RU" sz="20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778" y="2428071"/>
            <a:ext cx="3575059" cy="3575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532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205740"/>
            <a:ext cx="3965418" cy="6389370"/>
          </a:xfrm>
          <a:prstGeom prst="rect">
            <a:avLst/>
          </a:prstGeom>
          <a:noFill/>
          <a:ln w="57150">
            <a:solidFill>
              <a:srgbClr val="78B3B8"/>
            </a:solidFill>
          </a:ln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5188399" y="3302520"/>
            <a:ext cx="600730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2E75B6"/>
                </a:solidFill>
              </a:rPr>
              <a:t>Физические:</a:t>
            </a:r>
            <a:endParaRPr lang="ru-RU" sz="2000" b="1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хроническая, постоянная </a:t>
            </a:r>
            <a:r>
              <a:rPr lang="ru-RU" dirty="0" smtClean="0"/>
              <a:t>усталость</a:t>
            </a:r>
            <a:endParaRPr lang="ru-RU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слабость и вялость в </a:t>
            </a:r>
            <a:r>
              <a:rPr lang="ru-RU" dirty="0" smtClean="0"/>
              <a:t>мышцах</a:t>
            </a:r>
            <a:endParaRPr lang="ru-RU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 smtClean="0"/>
              <a:t>повышенное артериальное </a:t>
            </a:r>
            <a:r>
              <a:rPr lang="ru-RU" dirty="0" smtClean="0"/>
              <a:t>давление</a:t>
            </a:r>
            <a:endParaRPr lang="ru-RU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головные </a:t>
            </a:r>
            <a:r>
              <a:rPr lang="ru-RU" dirty="0" smtClean="0"/>
              <a:t>боли</a:t>
            </a:r>
            <a:endParaRPr lang="ru-RU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снижение </a:t>
            </a:r>
            <a:r>
              <a:rPr lang="ru-RU" dirty="0" smtClean="0"/>
              <a:t>иммунитета</a:t>
            </a:r>
            <a:endParaRPr lang="ru-RU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 smtClean="0"/>
              <a:t>бессонница</a:t>
            </a:r>
            <a:endParaRPr lang="ru-RU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 smtClean="0"/>
              <a:t>тремор</a:t>
            </a:r>
            <a:endParaRPr lang="ru-RU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/>
              <a:t>усталость глаз, снижение </a:t>
            </a:r>
            <a:r>
              <a:rPr lang="ru-RU" dirty="0" smtClean="0"/>
              <a:t>зрения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боли в суставах и </a:t>
            </a:r>
            <a:r>
              <a:rPr lang="ru-RU" dirty="0" smtClean="0"/>
              <a:t>пояснице</a:t>
            </a: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тяга к кофе и другим бодрящим напиткам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810" y="2304649"/>
            <a:ext cx="3473871" cy="363758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19679" y="271464"/>
            <a:ext cx="76626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4800" i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b="1" i="0" normalizeH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СИМПТОМЫ ВЫГОРАНИЯ</a:t>
            </a:r>
            <a:endParaRPr lang="ru-RU" b="1" i="0" normalizeH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88399" y="394574"/>
            <a:ext cx="6329934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2E75B6"/>
                </a:solidFill>
              </a:rPr>
              <a:t>Психоэмоциональные признаки</a:t>
            </a:r>
            <a:r>
              <a:rPr lang="ru-RU" sz="2000" b="1" dirty="0" smtClean="0">
                <a:solidFill>
                  <a:srgbClr val="2E75B6"/>
                </a:solidFill>
              </a:rPr>
              <a:t>:</a:t>
            </a:r>
            <a:endParaRPr lang="ru-RU" sz="2000" b="1" dirty="0"/>
          </a:p>
          <a:p>
            <a:pPr indent="182563" algn="just">
              <a:buFont typeface="Arial" panose="020B0604020202020204" pitchFamily="34" charset="0"/>
              <a:buChar char="•"/>
              <a:tabLst>
                <a:tab pos="265113" algn="l"/>
              </a:tabLst>
            </a:pPr>
            <a:r>
              <a:rPr lang="ru-RU" dirty="0"/>
              <a:t>безразличие к своей жизни и происходящим вокруг </a:t>
            </a:r>
            <a:r>
              <a:rPr lang="ru-RU" dirty="0" smtClean="0"/>
              <a:t>событиям</a:t>
            </a:r>
            <a:endParaRPr lang="ru-RU" dirty="0"/>
          </a:p>
          <a:p>
            <a:pPr lvl="0" indent="182563" algn="just">
              <a:buFont typeface="Arial" panose="020B0604020202020204" pitchFamily="34" charset="0"/>
              <a:buChar char="•"/>
              <a:tabLst>
                <a:tab pos="265113" algn="l"/>
              </a:tabLst>
            </a:pPr>
            <a:r>
              <a:rPr lang="ru-RU" dirty="0"/>
              <a:t>неуверенность в себе, снижение самооценки</a:t>
            </a:r>
          </a:p>
          <a:p>
            <a:pPr lvl="0" indent="182563" algn="just">
              <a:buFont typeface="Arial" panose="020B0604020202020204" pitchFamily="34" charset="0"/>
              <a:buChar char="•"/>
              <a:tabLst>
                <a:tab pos="265113" algn="l"/>
              </a:tabLst>
            </a:pPr>
            <a:r>
              <a:rPr lang="ru-RU" dirty="0"/>
              <a:t>разочарование в окружающих</a:t>
            </a:r>
          </a:p>
          <a:p>
            <a:pPr lvl="0" indent="182563" algn="just">
              <a:buFont typeface="Arial" panose="020B0604020202020204" pitchFamily="34" charset="0"/>
              <a:buChar char="•"/>
              <a:tabLst>
                <a:tab pos="265113" algn="l"/>
              </a:tabLst>
            </a:pPr>
            <a:r>
              <a:rPr lang="ru-RU" dirty="0"/>
              <a:t>потеря профессиональной </a:t>
            </a:r>
            <a:r>
              <a:rPr lang="ru-RU" dirty="0" smtClean="0"/>
              <a:t>мотивации</a:t>
            </a:r>
            <a:endParaRPr lang="ru-RU" dirty="0"/>
          </a:p>
          <a:p>
            <a:pPr lvl="0" indent="182563" algn="just">
              <a:buFont typeface="Arial" panose="020B0604020202020204" pitchFamily="34" charset="0"/>
              <a:buChar char="•"/>
              <a:tabLst>
                <a:tab pos="265113" algn="l"/>
              </a:tabLst>
            </a:pPr>
            <a:r>
              <a:rPr lang="ru-RU" dirty="0"/>
              <a:t>вспыльчивость, раздражение и недовольство другими людьми</a:t>
            </a:r>
          </a:p>
          <a:p>
            <a:pPr lvl="0" indent="182563" algn="just">
              <a:buFont typeface="Arial" panose="020B0604020202020204" pitchFamily="34" charset="0"/>
              <a:buChar char="•"/>
              <a:tabLst>
                <a:tab pos="265113" algn="l"/>
              </a:tabLst>
            </a:pPr>
            <a:r>
              <a:rPr lang="ru-RU" dirty="0"/>
              <a:t>депрессия, постоянное плохое настроение, </a:t>
            </a:r>
            <a:r>
              <a:rPr lang="ru-RU" dirty="0" smtClean="0"/>
              <a:t>ощущение, что жизнь </a:t>
            </a:r>
            <a:r>
              <a:rPr lang="ru-RU" dirty="0"/>
              <a:t>не удалась</a:t>
            </a:r>
          </a:p>
        </p:txBody>
      </p:sp>
    </p:spTree>
    <p:extLst>
      <p:ext uri="{BB962C8B-B14F-4D97-AF65-F5344CB8AC3E}">
        <p14:creationId xmlns:p14="http://schemas.microsoft.com/office/powerpoint/2010/main" val="3187401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-40005" y="217170"/>
            <a:ext cx="3489375" cy="6389370"/>
          </a:xfrm>
          <a:prstGeom prst="rect">
            <a:avLst/>
          </a:prstGeom>
          <a:noFill/>
          <a:ln w="57150">
            <a:solidFill>
              <a:srgbClr val="78B3B8"/>
            </a:solidFill>
          </a:ln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41" y="2542677"/>
            <a:ext cx="3410711" cy="3410711"/>
          </a:xfrm>
          <a:prstGeom prst="rect">
            <a:avLst/>
          </a:prstGeom>
        </p:spPr>
      </p:pic>
      <p:sp>
        <p:nvSpPr>
          <p:cNvPr id="11" name="Google Shape;118;p6"/>
          <p:cNvSpPr txBox="1"/>
          <p:nvPr/>
        </p:nvSpPr>
        <p:spPr>
          <a:xfrm>
            <a:off x="4642436" y="980435"/>
            <a:ext cx="7280978" cy="5109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ru-RU" sz="1600" b="1" dirty="0" smtClean="0">
                <a:solidFill>
                  <a:srgbClr val="2E75B6"/>
                </a:solidFill>
              </a:rPr>
              <a:t>ДЫХАТЕЛЬНЫЕ ТЕХНИКИ</a:t>
            </a:r>
          </a:p>
          <a:p>
            <a:endParaRPr lang="ru-RU" sz="1600" dirty="0" smtClean="0">
              <a:solidFill>
                <a:schemeClr val="accent1"/>
              </a:solidFill>
            </a:endParaRPr>
          </a:p>
          <a:p>
            <a:r>
              <a:rPr lang="ru-RU" sz="1600" b="1" dirty="0" smtClean="0"/>
              <a:t>Дыхание по квадрату.</a:t>
            </a:r>
            <a:r>
              <a:rPr lang="ru-RU" sz="1600" dirty="0"/>
              <a:t> Вдох на счёт 4, задержка — 4, выдох — </a:t>
            </a:r>
            <a:r>
              <a:rPr lang="ru-RU" sz="1600" dirty="0" smtClean="0"/>
              <a:t>4, </a:t>
            </a:r>
            <a:r>
              <a:rPr lang="ru-RU" sz="1600" dirty="0"/>
              <a:t>задержка — 4. Повторять 3–5 минут</a:t>
            </a:r>
            <a:r>
              <a:rPr lang="ru-RU" sz="1600" dirty="0" smtClean="0"/>
              <a:t>.</a:t>
            </a:r>
          </a:p>
          <a:p>
            <a:endParaRPr lang="ru-RU" sz="1600" dirty="0"/>
          </a:p>
          <a:p>
            <a:r>
              <a:rPr lang="ru-RU" sz="1600" b="1" dirty="0"/>
              <a:t>«Пушинка».</a:t>
            </a:r>
            <a:r>
              <a:rPr lang="ru-RU" sz="1600" dirty="0"/>
              <a:t> Дышите носом плавно, представляя, что перед носом на </a:t>
            </a:r>
            <a:r>
              <a:rPr lang="ru-RU" sz="1600" dirty="0" smtClean="0"/>
              <a:t>расстоянии 10–15</a:t>
            </a:r>
            <a:r>
              <a:rPr lang="ru-RU" sz="1600" dirty="0"/>
              <a:t> см висит пушинка (не должна колыхаться</a:t>
            </a:r>
            <a:r>
              <a:rPr lang="ru-RU" sz="1600" dirty="0" smtClean="0"/>
              <a:t>).</a:t>
            </a:r>
          </a:p>
          <a:p>
            <a:endParaRPr lang="ru-RU" sz="1600" dirty="0"/>
          </a:p>
          <a:p>
            <a:r>
              <a:rPr lang="ru-RU" sz="1600" b="1" dirty="0"/>
              <a:t>Выдох‑задержка.</a:t>
            </a:r>
            <a:r>
              <a:rPr lang="ru-RU" sz="1600" dirty="0"/>
              <a:t> Глубоко выдохните, задержите дыхание максимально долго, сделайте несколько глубоких вдохов, снова задержите дыхание</a:t>
            </a:r>
            <a:r>
              <a:rPr lang="ru-RU" sz="1600" dirty="0" smtClean="0"/>
              <a:t>.</a:t>
            </a:r>
          </a:p>
          <a:p>
            <a:endParaRPr lang="ru-RU" sz="1600" dirty="0"/>
          </a:p>
          <a:p>
            <a:r>
              <a:rPr lang="ru-RU" sz="1600" b="1" dirty="0" smtClean="0">
                <a:solidFill>
                  <a:srgbClr val="2E75B6"/>
                </a:solidFill>
              </a:rPr>
              <a:t>РАБОТА С МЫШЕЧНЫМ ТОНУСОМ</a:t>
            </a:r>
          </a:p>
          <a:p>
            <a:endParaRPr lang="ru-RU" sz="1600" dirty="0" smtClean="0">
              <a:solidFill>
                <a:srgbClr val="2E75B6"/>
              </a:solidFill>
            </a:endParaRPr>
          </a:p>
          <a:p>
            <a:r>
              <a:rPr lang="ru-RU" sz="1600" b="1" dirty="0" smtClean="0"/>
              <a:t>Последовательное </a:t>
            </a:r>
            <a:r>
              <a:rPr lang="ru-RU" sz="1600" b="1" dirty="0"/>
              <a:t>расслабление.</a:t>
            </a:r>
            <a:r>
              <a:rPr lang="ru-RU" sz="1600" dirty="0"/>
              <a:t> Сядьте, закройте глаза. Пройдите внутренним взором по телу, найдите зоны напряжения. На вдохе усильте напряжение до дрожания, на выдохе резко </a:t>
            </a:r>
            <a:r>
              <a:rPr lang="ru-RU" sz="1600" dirty="0" smtClean="0"/>
              <a:t>сбросьте его. </a:t>
            </a:r>
            <a:r>
              <a:rPr lang="ru-RU" sz="1600" dirty="0"/>
              <a:t>Повторите несколько раз.</a:t>
            </a:r>
          </a:p>
          <a:p>
            <a:endParaRPr lang="ru-RU" sz="1600" b="1" dirty="0" smtClean="0"/>
          </a:p>
          <a:p>
            <a:r>
              <a:rPr lang="ru-RU" sz="1600" b="1" dirty="0" smtClean="0"/>
              <a:t>Ритмичные </a:t>
            </a:r>
            <a:r>
              <a:rPr lang="ru-RU" sz="1600" b="1" dirty="0"/>
              <a:t>движения.</a:t>
            </a:r>
            <a:r>
              <a:rPr lang="ru-RU" sz="1600" dirty="0"/>
              <a:t> Выполняйте монотонные действия: перебирайте бусины/чётки, двигайте большими пальцами в «полузамке», ходите (вдох на 2 шага, выдох </a:t>
            </a:r>
            <a:r>
              <a:rPr lang="ru-RU" sz="1600" dirty="0" smtClean="0"/>
              <a:t>- на </a:t>
            </a:r>
            <a:r>
              <a:rPr lang="ru-RU" sz="1600" dirty="0"/>
              <a:t>5</a:t>
            </a:r>
            <a:r>
              <a:rPr lang="ru-RU" sz="1600" dirty="0" smtClean="0"/>
              <a:t>).</a:t>
            </a:r>
          </a:p>
        </p:txBody>
      </p:sp>
      <p:sp>
        <p:nvSpPr>
          <p:cNvPr id="9" name="Google Shape;117;p6"/>
          <p:cNvSpPr txBox="1"/>
          <p:nvPr/>
        </p:nvSpPr>
        <p:spPr>
          <a:xfrm>
            <a:off x="123580" y="217170"/>
            <a:ext cx="673868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4800" i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z="4000" b="1" i="0" normalizeH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  <a:sym typeface="Century Gothic"/>
              </a:rPr>
              <a:t>Как себе помочь?</a:t>
            </a:r>
          </a:p>
          <a:p>
            <a:r>
              <a:rPr lang="ru-RU" sz="4000" b="1" i="0" normalizeH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  <a:sym typeface="Century Gothic"/>
              </a:rPr>
              <a:t>Что делать?</a:t>
            </a:r>
          </a:p>
          <a:p>
            <a:r>
              <a:rPr lang="ru-RU" sz="4000" b="1" i="0" normalizeH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  <a:sym typeface="Century Gothic"/>
              </a:rPr>
              <a:t>Как </a:t>
            </a:r>
            <a:r>
              <a:rPr lang="ru-RU" sz="4000" b="1" i="0" normalizeH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  <a:sym typeface="Century Gothic"/>
              </a:rPr>
              <a:t>избежать</a:t>
            </a:r>
            <a:r>
              <a:rPr lang="ru-RU" sz="4000" b="1" i="0" normalizeH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  <a:sym typeface="Century Gothic"/>
              </a:rPr>
              <a:t>?</a:t>
            </a:r>
          </a:p>
          <a:p>
            <a:endParaRPr sz="4000" b="1" i="0" normalizeH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Arial Black" panose="020B0A04020102020204" pitchFamily="34" charset="0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991501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205740"/>
            <a:ext cx="3757188" cy="6389370"/>
          </a:xfrm>
          <a:prstGeom prst="rect">
            <a:avLst/>
          </a:prstGeom>
          <a:noFill/>
          <a:ln w="57150">
            <a:solidFill>
              <a:srgbClr val="78B3B8"/>
            </a:solidFill>
          </a:ln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17" t="11189" r="12049" b="3390"/>
          <a:stretch/>
        </p:blipFill>
        <p:spPr>
          <a:xfrm>
            <a:off x="384367" y="2897289"/>
            <a:ext cx="4068929" cy="2966713"/>
          </a:xfrm>
          <a:prstGeom prst="rect">
            <a:avLst/>
          </a:prstGeom>
        </p:spPr>
      </p:pic>
      <p:sp>
        <p:nvSpPr>
          <p:cNvPr id="6" name="Google Shape;117;p6"/>
          <p:cNvSpPr txBox="1"/>
          <p:nvPr/>
        </p:nvSpPr>
        <p:spPr>
          <a:xfrm>
            <a:off x="123580" y="217170"/>
            <a:ext cx="673868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4800" i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z="4000" b="1" i="0" normalizeH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  <a:sym typeface="Century Gothic"/>
              </a:rPr>
              <a:t>Как себе помочь?</a:t>
            </a:r>
          </a:p>
          <a:p>
            <a:r>
              <a:rPr lang="ru-RU" sz="4000" b="1" i="0" normalizeH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  <a:sym typeface="Century Gothic"/>
              </a:rPr>
              <a:t>Что делать?</a:t>
            </a:r>
          </a:p>
          <a:p>
            <a:r>
              <a:rPr lang="ru-RU" sz="4000" b="1" i="0" normalizeH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  <a:sym typeface="Century Gothic"/>
              </a:rPr>
              <a:t>Как </a:t>
            </a:r>
            <a:r>
              <a:rPr lang="ru-RU" sz="4000" b="1" i="0" normalizeH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  <a:sym typeface="Century Gothic"/>
              </a:rPr>
              <a:t>избежать</a:t>
            </a:r>
            <a:r>
              <a:rPr lang="ru-RU" sz="4000" b="1" i="0" normalizeH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  <a:sym typeface="Century Gothic"/>
              </a:rPr>
              <a:t>?</a:t>
            </a:r>
          </a:p>
          <a:p>
            <a:endParaRPr sz="4000" b="1" i="0" normalizeH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Arial Black" panose="020B0A04020102020204" pitchFamily="34" charset="0"/>
              <a:sym typeface="Century Gothic"/>
            </a:endParaRPr>
          </a:p>
        </p:txBody>
      </p:sp>
      <p:sp>
        <p:nvSpPr>
          <p:cNvPr id="13" name="Google Shape;118;p6"/>
          <p:cNvSpPr txBox="1"/>
          <p:nvPr/>
        </p:nvSpPr>
        <p:spPr>
          <a:xfrm>
            <a:off x="4869350" y="483797"/>
            <a:ext cx="7081224" cy="600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ru-RU" b="1" dirty="0" smtClean="0">
                <a:solidFill>
                  <a:srgbClr val="2E75B6"/>
                </a:solidFill>
              </a:rPr>
              <a:t>ВЕРБАЛЬНЫЕ ТЕХНИКИ</a:t>
            </a:r>
          </a:p>
          <a:p>
            <a:endParaRPr lang="ru-RU" dirty="0" smtClean="0">
              <a:solidFill>
                <a:schemeClr val="accent1"/>
              </a:solidFill>
            </a:endParaRPr>
          </a:p>
          <a:p>
            <a:r>
              <a:rPr lang="ru-RU" b="1" dirty="0" smtClean="0"/>
              <a:t>Самоприказы.</a:t>
            </a:r>
            <a:r>
              <a:rPr lang="ru-RU" dirty="0" smtClean="0"/>
              <a:t> Чётко скажите себе (мысленно или вслух): «Спокойно!», «Молчать!», «Не поддаваться!».</a:t>
            </a:r>
          </a:p>
          <a:p>
            <a:endParaRPr lang="ru-RU" b="1" dirty="0" smtClean="0"/>
          </a:p>
          <a:p>
            <a:r>
              <a:rPr lang="ru-RU" b="1" dirty="0" err="1" smtClean="0"/>
              <a:t>Самопрограммирование</a:t>
            </a:r>
            <a:r>
              <a:rPr lang="ru-RU" b="1" dirty="0" smtClean="0"/>
              <a:t>.</a:t>
            </a:r>
            <a:r>
              <a:rPr lang="ru-RU" dirty="0" smtClean="0"/>
              <a:t> Повторите 3–5 раз фразу типа: «Именно сегодня я буду спокойной и уверенной», «У меня всё получится».</a:t>
            </a:r>
          </a:p>
          <a:p>
            <a:endParaRPr lang="ru-RU" b="1" dirty="0" smtClean="0"/>
          </a:p>
          <a:p>
            <a:r>
              <a:rPr lang="ru-RU" b="1" dirty="0" err="1" smtClean="0"/>
              <a:t>Самоодобрение</a:t>
            </a:r>
            <a:r>
              <a:rPr lang="ru-RU" b="1" dirty="0" smtClean="0"/>
              <a:t>.</a:t>
            </a:r>
            <a:r>
              <a:rPr lang="ru-RU" dirty="0" smtClean="0"/>
              <a:t> Хвалите себя за любые успехи: «Молодец!», «Умница!», «Здорово!». Старайтесь делать это 3–5 раз в день.</a:t>
            </a:r>
          </a:p>
          <a:p>
            <a:endParaRPr lang="ru-RU" dirty="0" smtClean="0"/>
          </a:p>
          <a:p>
            <a:pPr algn="ctr"/>
            <a:r>
              <a:rPr lang="ru-RU" b="1" dirty="0" smtClean="0">
                <a:solidFill>
                  <a:srgbClr val="2E75B6"/>
                </a:solidFill>
              </a:rPr>
              <a:t>РАБОТА С ОБРАЗАМИ</a:t>
            </a:r>
          </a:p>
          <a:p>
            <a:endParaRPr lang="ru-RU" dirty="0" smtClean="0">
              <a:solidFill>
                <a:schemeClr val="bg1"/>
              </a:solidFill>
            </a:endParaRPr>
          </a:p>
          <a:p>
            <a:pPr algn="just"/>
            <a:r>
              <a:rPr lang="ru-RU" b="1" dirty="0" smtClean="0"/>
              <a:t>Ресурсная ситуация.</a:t>
            </a:r>
            <a:r>
              <a:rPr lang="ru-RU" dirty="0" smtClean="0"/>
              <a:t> Сядьте, закройте глаза, дышите медленно. Вспомните момент, когда вы чувствовали себя спокойно и комфортно. Восстановите:</a:t>
            </a: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ru-RU" dirty="0" smtClean="0"/>
              <a:t>зрительные образы (что видели);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ru-RU" dirty="0" smtClean="0"/>
              <a:t>звуки (что слышали);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ru-RU" dirty="0" smtClean="0"/>
              <a:t>телесные ощущения (что чувствовали).</a:t>
            </a:r>
          </a:p>
          <a:p>
            <a:r>
              <a:rPr lang="ru-RU" dirty="0" smtClean="0"/>
              <a:t>«Проживите» </a:t>
            </a:r>
            <a:r>
              <a:rPr lang="ru-RU" dirty="0" smtClean="0"/>
              <a:t>ситуацию 2–3 минуты, затем откройте глаза и вернитесь к делам.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8382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205740"/>
            <a:ext cx="3797929" cy="6389370"/>
          </a:xfrm>
          <a:prstGeom prst="rect">
            <a:avLst/>
          </a:prstGeom>
          <a:noFill/>
          <a:ln w="57150">
            <a:solidFill>
              <a:srgbClr val="78B3B8"/>
            </a:solidFill>
          </a:ln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17170" y="289187"/>
            <a:ext cx="489803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normalizeH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К психологу!</a:t>
            </a:r>
          </a:p>
          <a:p>
            <a:r>
              <a:rPr lang="ru-RU" sz="4800" b="1" normalizeH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с какими </a:t>
            </a:r>
            <a:endParaRPr lang="ru-RU" sz="4800" b="1" normalizeH="1" dirty="0" smtClean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Arial Black" panose="020B0A04020102020204" pitchFamily="34" charset="0"/>
            </a:endParaRPr>
          </a:p>
          <a:p>
            <a:r>
              <a:rPr lang="ru-RU" sz="4800" b="1" normalizeH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запросами</a:t>
            </a:r>
            <a:r>
              <a:rPr lang="ru-RU" sz="4800" b="1" normalizeH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?</a:t>
            </a:r>
            <a:endParaRPr lang="ru-RU" sz="4800" b="1" normalizeH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61" y="2842426"/>
            <a:ext cx="4156784" cy="320615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853950" y="251933"/>
            <a:ext cx="7214319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1" dirty="0" smtClean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Times New Roman" panose="02020603050405020304" pitchFamily="18" charset="0"/>
              </a:rPr>
              <a:t>Ожидания. Реализация моих </a:t>
            </a:r>
            <a:r>
              <a:rPr lang="ru-RU" sz="2400" b="1" dirty="0" smtClean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Times New Roman" panose="02020603050405020304" pitchFamily="18" charset="0"/>
              </a:rPr>
              <a:t>ожиданий: </a:t>
            </a:r>
          </a:p>
          <a:p>
            <a:pPr marL="357188" indent="361950"/>
            <a:r>
              <a:rPr lang="ru-RU" sz="2400" i="1" dirty="0" smtClean="0">
                <a:ea typeface="Times New Roman" panose="02020603050405020304" pitchFamily="18" charset="0"/>
              </a:rPr>
              <a:t>- Что </a:t>
            </a:r>
            <a:r>
              <a:rPr lang="ru-RU" sz="2400" i="1" dirty="0" smtClean="0">
                <a:ea typeface="Times New Roman" panose="02020603050405020304" pitchFamily="18" charset="0"/>
              </a:rPr>
              <a:t>делать, если ожидания не </a:t>
            </a:r>
            <a:r>
              <a:rPr lang="ru-RU" sz="2400" i="1" dirty="0" smtClean="0">
                <a:ea typeface="Times New Roman" panose="02020603050405020304" pitchFamily="18" charset="0"/>
              </a:rPr>
              <a:t>реализуются?</a:t>
            </a:r>
          </a:p>
          <a:p>
            <a:pPr marL="357188" indent="361950"/>
            <a:r>
              <a:rPr lang="ru-RU" sz="2400" i="1" dirty="0" smtClean="0">
                <a:ea typeface="Times New Roman" panose="02020603050405020304" pitchFamily="18" charset="0"/>
              </a:rPr>
              <a:t>- Что поменять?</a:t>
            </a:r>
            <a:endParaRPr lang="ru-RU" sz="2400" i="1" dirty="0" smtClean="0">
              <a:ea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1" dirty="0" smtClean="0">
                <a:solidFill>
                  <a:srgbClr val="0070C0"/>
                </a:solidFill>
                <a:ea typeface="Times New Roman" panose="02020603050405020304" pitchFamily="18" charset="0"/>
              </a:rPr>
              <a:t>Результаты моей работы (моего труда): </a:t>
            </a:r>
            <a:endParaRPr lang="ru-RU" sz="2400" b="1" dirty="0" smtClean="0">
              <a:solidFill>
                <a:srgbClr val="0070C0"/>
              </a:solidFill>
              <a:ea typeface="Times New Roman" panose="02020603050405020304" pitchFamily="18" charset="0"/>
            </a:endParaRPr>
          </a:p>
          <a:p>
            <a:pPr marL="719138">
              <a:buFontTx/>
              <a:buChar char="-"/>
            </a:pPr>
            <a:r>
              <a:rPr lang="ru-RU" sz="2400" i="1" dirty="0" smtClean="0">
                <a:ea typeface="Times New Roman" panose="02020603050405020304" pitchFamily="18" charset="0"/>
              </a:rPr>
              <a:t>Когда </a:t>
            </a:r>
            <a:r>
              <a:rPr lang="ru-RU" sz="2400" i="1" dirty="0" smtClean="0">
                <a:ea typeface="Times New Roman" panose="02020603050405020304" pitchFamily="18" charset="0"/>
              </a:rPr>
              <a:t>я хочу их увидеть? </a:t>
            </a:r>
            <a:endParaRPr lang="ru-RU" sz="2400" i="1" dirty="0" smtClean="0">
              <a:ea typeface="Times New Roman" panose="02020603050405020304" pitchFamily="18" charset="0"/>
            </a:endParaRPr>
          </a:p>
          <a:p>
            <a:pPr marL="719138">
              <a:buFontTx/>
              <a:buChar char="-"/>
            </a:pPr>
            <a:r>
              <a:rPr lang="ru-RU" sz="2400" i="1" dirty="0" smtClean="0">
                <a:ea typeface="Times New Roman" panose="02020603050405020304" pitchFamily="18" charset="0"/>
              </a:rPr>
              <a:t>Как </a:t>
            </a:r>
            <a:r>
              <a:rPr lang="ru-RU" sz="2400" i="1" dirty="0" smtClean="0">
                <a:ea typeface="Times New Roman" panose="02020603050405020304" pitchFamily="18" charset="0"/>
              </a:rPr>
              <a:t>я их увижу?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1" dirty="0" smtClean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Смысл педагогической деятельности: </a:t>
            </a:r>
            <a:endParaRPr lang="ru-RU" sz="2400" b="1" dirty="0" smtClean="0">
              <a:solidFill>
                <a:srgbClr val="0070C0"/>
              </a:solidFill>
              <a:effectLst/>
              <a:ea typeface="Times New Roman" panose="02020603050405020304" pitchFamily="18" charset="0"/>
            </a:endParaRPr>
          </a:p>
          <a:p>
            <a:pPr marL="719138">
              <a:buFontTx/>
              <a:buChar char="-"/>
              <a:tabLst>
                <a:tab pos="719138" algn="l"/>
              </a:tabLst>
            </a:pPr>
            <a:r>
              <a:rPr lang="ru-RU" sz="2400" i="1" dirty="0" smtClean="0">
                <a:effectLst/>
                <a:ea typeface="Times New Roman" panose="02020603050405020304" pitchFamily="18" charset="0"/>
              </a:rPr>
              <a:t>Что </a:t>
            </a:r>
            <a:r>
              <a:rPr lang="ru-RU" sz="2400" i="1" dirty="0" smtClean="0">
                <a:effectLst/>
                <a:ea typeface="Times New Roman" panose="02020603050405020304" pitchFamily="18" charset="0"/>
              </a:rPr>
              <a:t>делать, когда смысл работы утрачивается?</a:t>
            </a:r>
            <a:r>
              <a:rPr lang="ru-RU" sz="2400" i="1" dirty="0">
                <a:ea typeface="Times New Roman" panose="02020603050405020304" pitchFamily="18" charset="0"/>
              </a:rPr>
              <a:t> </a:t>
            </a:r>
            <a:endParaRPr lang="ru-RU" sz="2400" i="1" dirty="0" smtClean="0">
              <a:ea typeface="Times New Roman" panose="02020603050405020304" pitchFamily="18" charset="0"/>
            </a:endParaRPr>
          </a:p>
          <a:p>
            <a:pPr marL="719138">
              <a:buFontTx/>
              <a:buChar char="-"/>
              <a:tabLst>
                <a:tab pos="719138" algn="l"/>
              </a:tabLst>
            </a:pPr>
            <a:r>
              <a:rPr lang="ru-RU" sz="2400" i="1" dirty="0" smtClean="0">
                <a:ea typeface="Times New Roman" panose="02020603050405020304" pitchFamily="18" charset="0"/>
              </a:rPr>
              <a:t>Как </a:t>
            </a:r>
            <a:r>
              <a:rPr lang="ru-RU" sz="2400" i="1" dirty="0" smtClean="0">
                <a:ea typeface="Times New Roman" panose="02020603050405020304" pitchFamily="18" charset="0"/>
              </a:rPr>
              <a:t>восстановить или сформировать адекватный смысл педагогической деятельности?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1" dirty="0" smtClean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Обесценивание окружающими моих профессиональных усилий: </a:t>
            </a:r>
            <a:endParaRPr lang="ru-RU" sz="2400" b="1" dirty="0" smtClean="0">
              <a:solidFill>
                <a:srgbClr val="0070C0"/>
              </a:solidFill>
              <a:effectLst/>
              <a:ea typeface="Times New Roman" panose="02020603050405020304" pitchFamily="18" charset="0"/>
            </a:endParaRPr>
          </a:p>
          <a:p>
            <a:pPr marL="357188" indent="361950"/>
            <a:r>
              <a:rPr lang="ru-RU" sz="2400" dirty="0" smtClean="0">
                <a:effectLst/>
                <a:ea typeface="Times New Roman" panose="02020603050405020304" pitchFamily="18" charset="0"/>
              </a:rPr>
              <a:t>- Что </a:t>
            </a:r>
            <a:r>
              <a:rPr lang="ru-RU" sz="2400" dirty="0" smtClean="0">
                <a:effectLst/>
                <a:ea typeface="Times New Roman" panose="02020603050405020304" pitchFamily="18" charset="0"/>
              </a:rPr>
              <a:t>делать? </a:t>
            </a:r>
            <a:endParaRPr lang="ru-RU" sz="2400" dirty="0" smtClean="0">
              <a:effectLst/>
              <a:ea typeface="Times New Roman" panose="02020603050405020304" pitchFamily="18" charset="0"/>
            </a:endParaRPr>
          </a:p>
          <a:p>
            <a:pPr marL="357188" indent="361950"/>
            <a:r>
              <a:rPr lang="ru-RU" sz="2400" dirty="0" smtClean="0">
                <a:effectLst/>
                <a:ea typeface="Times New Roman" panose="02020603050405020304" pitchFamily="18" charset="0"/>
              </a:rPr>
              <a:t>- Как </a:t>
            </a:r>
            <a:r>
              <a:rPr lang="ru-RU" sz="2400" dirty="0" smtClean="0">
                <a:effectLst/>
                <a:ea typeface="Times New Roman" panose="02020603050405020304" pitchFamily="18" charset="0"/>
              </a:rPr>
              <a:t>относиться? </a:t>
            </a:r>
            <a:endParaRPr lang="ru-RU" sz="2400" dirty="0" smtClean="0">
              <a:effectLst/>
              <a:ea typeface="Times New Roman" panose="02020603050405020304" pitchFamily="18" charset="0"/>
            </a:endParaRPr>
          </a:p>
          <a:p>
            <a:pPr marL="357188" indent="361950"/>
            <a:r>
              <a:rPr lang="ru-RU" sz="2400" dirty="0" smtClean="0">
                <a:effectLst/>
                <a:ea typeface="Times New Roman" panose="02020603050405020304" pitchFamily="18" charset="0"/>
              </a:rPr>
              <a:t>- Как </a:t>
            </a:r>
            <a:r>
              <a:rPr lang="ru-RU" sz="2400" dirty="0" smtClean="0">
                <a:effectLst/>
                <a:ea typeface="Times New Roman" panose="02020603050405020304" pitchFamily="18" charset="0"/>
              </a:rPr>
              <a:t>защититься? </a:t>
            </a:r>
          </a:p>
        </p:txBody>
      </p:sp>
    </p:spTree>
    <p:extLst>
      <p:ext uri="{BB962C8B-B14F-4D97-AF65-F5344CB8AC3E}">
        <p14:creationId xmlns:p14="http://schemas.microsoft.com/office/powerpoint/2010/main" val="1976485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205740"/>
            <a:ext cx="3431263" cy="6389370"/>
          </a:xfrm>
          <a:prstGeom prst="rect">
            <a:avLst/>
          </a:prstGeom>
          <a:noFill/>
          <a:ln w="57150">
            <a:solidFill>
              <a:srgbClr val="78B3B8"/>
            </a:solidFill>
          </a:ln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178976" y="4486057"/>
            <a:ext cx="723399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 smtClean="0">
                <a:solidFill>
                  <a:srgbClr val="2E75B6"/>
                </a:solidFill>
                <a:ea typeface="Times New Roman" panose="02020603050405020304" pitchFamily="18" charset="0"/>
              </a:rPr>
              <a:t>Бог может простить нам грехи наши, но нервная </a:t>
            </a:r>
            <a:r>
              <a:rPr lang="ru-RU" sz="2000" i="1" dirty="0" smtClean="0">
                <a:solidFill>
                  <a:srgbClr val="2E75B6"/>
                </a:solidFill>
                <a:ea typeface="Times New Roman" panose="02020603050405020304" pitchFamily="18" charset="0"/>
              </a:rPr>
              <a:t>система - никогда</a:t>
            </a:r>
            <a:r>
              <a:rPr lang="ru-RU" sz="2000" dirty="0" smtClean="0">
                <a:solidFill>
                  <a:srgbClr val="2E75B6"/>
                </a:solidFill>
                <a:ea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2E75B6"/>
                </a:solidFill>
                <a:ea typeface="Times New Roman" panose="02020603050405020304" pitchFamily="18" charset="0"/>
              </a:rPr>
              <a:t>(</a:t>
            </a:r>
            <a:r>
              <a:rPr lang="ru-RU" sz="2000" i="1" dirty="0" smtClean="0">
                <a:solidFill>
                  <a:srgbClr val="2E75B6"/>
                </a:solidFill>
                <a:ea typeface="Times New Roman" panose="02020603050405020304" pitchFamily="18" charset="0"/>
              </a:rPr>
              <a:t>Уильям Джеймс).</a:t>
            </a:r>
            <a:endParaRPr lang="ru-RU" sz="2000" dirty="0">
              <a:solidFill>
                <a:srgbClr val="2E75B6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82715" y="5896372"/>
            <a:ext cx="57092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 smtClean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Рекомендации подготовлены педагогами-психологами МБОУ «СШ №40» г. Нижневартовска Фисенко Е.Ю., </a:t>
            </a:r>
            <a:r>
              <a:rPr lang="ru-RU" sz="1200" i="1" dirty="0" err="1" smtClean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Долматовой</a:t>
            </a:r>
            <a:r>
              <a:rPr lang="ru-RU" sz="1200" i="1" dirty="0" smtClean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Д.В., Пальяновой В.Н.</a:t>
            </a:r>
          </a:p>
          <a:p>
            <a:r>
              <a:rPr lang="ru-RU" sz="1200" i="1" dirty="0" smtClean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В публикации использованы свободно распространяемые стоковые векторные изображения </a:t>
            </a:r>
            <a:r>
              <a:rPr lang="en-US" sz="1200" i="1" dirty="0" smtClean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freepik.com</a:t>
            </a:r>
            <a:endParaRPr lang="ru-RU" sz="1200" i="1" dirty="0">
              <a:latin typeface="+mj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142635" y="2412638"/>
            <a:ext cx="753171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750"/>
              </a:spcAft>
            </a:pPr>
            <a:r>
              <a:rPr lang="ru-RU" sz="2000" dirty="0"/>
              <a:t>Да, педагоги часто отдают больше, чем берут. Но в этом </a:t>
            </a:r>
            <a:r>
              <a:rPr lang="ru-RU" sz="2000" dirty="0" smtClean="0"/>
              <a:t>не </a:t>
            </a:r>
            <a:r>
              <a:rPr lang="ru-RU" sz="2000" dirty="0"/>
              <a:t>слабость, а сила: способность любить своё дело и людей вокруг. Чтобы эта сила не иссякала, важно вовремя </a:t>
            </a:r>
            <a:r>
              <a:rPr lang="ru-RU" sz="2000" dirty="0" smtClean="0"/>
              <a:t>«подливать масло» </a:t>
            </a:r>
            <a:r>
              <a:rPr lang="ru-RU" sz="2000" dirty="0"/>
              <a:t>в свой внутренний </a:t>
            </a:r>
            <a:r>
              <a:rPr lang="ru-RU" sz="2000" dirty="0" smtClean="0"/>
              <a:t>«огонь» </a:t>
            </a:r>
            <a:r>
              <a:rPr lang="ru-RU" sz="2000" dirty="0"/>
              <a:t>— находить время для отдыха, радости, вдохновения. Тогда наше «пламя» не превратится в пепел, а станет тёплым светом, который ведёт и нас, и наших учеников вперёд.</a:t>
            </a:r>
            <a:endParaRPr lang="ru-RU" sz="2400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74" y="3028343"/>
            <a:ext cx="2915428" cy="29154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3569" y="297186"/>
            <a:ext cx="121993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i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z="4000" b="1" i="0" normalizeH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ПРОФИЛАКТИКА </a:t>
            </a:r>
          </a:p>
          <a:p>
            <a:r>
              <a:rPr lang="ru-RU" sz="4000" b="1" i="0" normalizeH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ЭМОЦИОНАЛЬНОГО </a:t>
            </a:r>
          </a:p>
          <a:p>
            <a:r>
              <a:rPr lang="ru-RU" sz="4000" b="1" i="0" normalizeH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Black" panose="020B0A04020102020204" pitchFamily="34" charset="0"/>
              </a:rPr>
              <a:t>ВЫГОРАНИЯ ПЕДАГОГОВ</a:t>
            </a:r>
            <a:endParaRPr lang="ru-RU" sz="4000" b="1" i="0" normalizeH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4790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809</TotalTime>
  <Words>621</Words>
  <Application>Microsoft Office PowerPoint</Application>
  <PresentationFormat>Широкоэкранный</PresentationFormat>
  <Paragraphs>139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8" baseType="lpstr">
      <vt:lpstr>Arial Unicode MS</vt:lpstr>
      <vt:lpstr>Arial</vt:lpstr>
      <vt:lpstr>Arial Black</vt:lpstr>
      <vt:lpstr>Calibri</vt:lpstr>
      <vt:lpstr>Calibri Light</vt:lpstr>
      <vt:lpstr>Century Gothic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72</cp:revision>
  <cp:lastPrinted>2025-10-03T04:53:17Z</cp:lastPrinted>
  <dcterms:created xsi:type="dcterms:W3CDTF">2025-10-02T04:51:52Z</dcterms:created>
  <dcterms:modified xsi:type="dcterms:W3CDTF">2025-12-02T12:31:34Z</dcterms:modified>
</cp:coreProperties>
</file>